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81" r:id="rId3"/>
    <p:sldId id="309" r:id="rId4"/>
    <p:sldId id="291" r:id="rId5"/>
    <p:sldId id="293" r:id="rId6"/>
    <p:sldId id="292" r:id="rId7"/>
    <p:sldId id="286" r:id="rId8"/>
    <p:sldId id="295" r:id="rId9"/>
    <p:sldId id="294" r:id="rId10"/>
    <p:sldId id="296" r:id="rId11"/>
    <p:sldId id="307" r:id="rId12"/>
    <p:sldId id="308" r:id="rId13"/>
    <p:sldId id="297" r:id="rId14"/>
    <p:sldId id="298" r:id="rId15"/>
    <p:sldId id="300" r:id="rId16"/>
    <p:sldId id="301" r:id="rId17"/>
    <p:sldId id="299" r:id="rId18"/>
    <p:sldId id="303" r:id="rId19"/>
    <p:sldId id="280" r:id="rId2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2"/>
    <p:restoredTop sz="94718"/>
  </p:normalViewPr>
  <p:slideViewPr>
    <p:cSldViewPr snapToGrid="0" snapToObjects="1">
      <p:cViewPr varScale="1">
        <p:scale>
          <a:sx n="80" d="100"/>
          <a:sy n="80" d="100"/>
        </p:scale>
        <p:origin x="200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012B6-0EA7-3647-9F84-665DE5F774EF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EAB8A-F91C-BA4C-B4EF-9363277E61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65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経営企画部はどういう仕事？</a:t>
            </a:r>
            <a:endParaRPr kumimoji="1" lang="en-US" altLang="ja-JP" dirty="0"/>
          </a:p>
          <a:p>
            <a:r>
              <a:rPr kumimoji="1" lang="en-US" altLang="ja-JP" dirty="0"/>
              <a:t>CSR</a:t>
            </a:r>
            <a:r>
              <a:rPr kumimoji="1" lang="ja-JP" altLang="en-US" dirty="0"/>
              <a:t>とは</a:t>
            </a:r>
            <a:endParaRPr kumimoji="1" lang="en-US" altLang="ja-JP" dirty="0"/>
          </a:p>
          <a:p>
            <a:r>
              <a:rPr kumimoji="1" lang="ja-JP" altLang="en-US" dirty="0"/>
              <a:t>経営管理部とは？</a:t>
            </a:r>
            <a:endParaRPr kumimoji="1" lang="en-US" altLang="ja-JP" dirty="0"/>
          </a:p>
          <a:p>
            <a:r>
              <a:rPr kumimoji="1" lang="ja-JP" altLang="en-US" dirty="0"/>
              <a:t>持株会社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EAB8A-F91C-BA4C-B4EF-9363277E61A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253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EAB8A-F91C-BA4C-B4EF-9363277E61A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20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経営企画部はどういう仕事？</a:t>
            </a:r>
            <a:endParaRPr kumimoji="1" lang="en-US" altLang="ja-JP" dirty="0"/>
          </a:p>
          <a:p>
            <a:r>
              <a:rPr kumimoji="1" lang="en-US" altLang="ja-JP" dirty="0"/>
              <a:t>CSR</a:t>
            </a:r>
            <a:r>
              <a:rPr kumimoji="1" lang="ja-JP" altLang="en-US" dirty="0"/>
              <a:t>とは</a:t>
            </a:r>
            <a:endParaRPr kumimoji="1" lang="en-US" altLang="ja-JP" dirty="0"/>
          </a:p>
          <a:p>
            <a:r>
              <a:rPr kumimoji="1" lang="ja-JP" altLang="en-US" dirty="0"/>
              <a:t>経営管理部とは？</a:t>
            </a:r>
            <a:endParaRPr kumimoji="1" lang="en-US" altLang="ja-JP" dirty="0"/>
          </a:p>
          <a:p>
            <a:r>
              <a:rPr kumimoji="1" lang="ja-JP" altLang="en-US" dirty="0"/>
              <a:t>持株会社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EAB8A-F91C-BA4C-B4EF-9363277E61A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082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経営企画部はどういう仕事？</a:t>
            </a:r>
            <a:endParaRPr kumimoji="1" lang="en-US" altLang="ja-JP" dirty="0"/>
          </a:p>
          <a:p>
            <a:r>
              <a:rPr kumimoji="1" lang="en-US" altLang="ja-JP" dirty="0"/>
              <a:t>CSR</a:t>
            </a:r>
            <a:r>
              <a:rPr kumimoji="1" lang="ja-JP" altLang="en-US" dirty="0"/>
              <a:t>とは</a:t>
            </a:r>
            <a:endParaRPr kumimoji="1" lang="en-US" altLang="ja-JP" dirty="0"/>
          </a:p>
          <a:p>
            <a:r>
              <a:rPr kumimoji="1" lang="ja-JP" altLang="en-US" dirty="0"/>
              <a:t>経営管理部とは？</a:t>
            </a:r>
            <a:endParaRPr kumimoji="1" lang="en-US" altLang="ja-JP" dirty="0"/>
          </a:p>
          <a:p>
            <a:r>
              <a:rPr kumimoji="1" lang="ja-JP" altLang="en-US" dirty="0"/>
              <a:t>持株会社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EAB8A-F91C-BA4C-B4EF-9363277E61A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864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経営企画部はどういう仕事？</a:t>
            </a:r>
            <a:endParaRPr kumimoji="1" lang="en-US" altLang="ja-JP" dirty="0"/>
          </a:p>
          <a:p>
            <a:r>
              <a:rPr kumimoji="1" lang="en-US" altLang="ja-JP" dirty="0"/>
              <a:t>CSR</a:t>
            </a:r>
            <a:r>
              <a:rPr kumimoji="1" lang="ja-JP" altLang="en-US" dirty="0"/>
              <a:t>とは</a:t>
            </a:r>
            <a:endParaRPr kumimoji="1" lang="en-US" altLang="ja-JP" dirty="0"/>
          </a:p>
          <a:p>
            <a:r>
              <a:rPr kumimoji="1" lang="ja-JP" altLang="en-US" dirty="0"/>
              <a:t>経営管理部とは？</a:t>
            </a:r>
            <a:endParaRPr kumimoji="1" lang="en-US" altLang="ja-JP" dirty="0"/>
          </a:p>
          <a:p>
            <a:r>
              <a:rPr kumimoji="1" lang="ja-JP" altLang="en-US" dirty="0"/>
              <a:t>持株会社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EAB8A-F91C-BA4C-B4EF-9363277E61A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35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83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9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4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5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5527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59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13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71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94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37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57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11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54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D063A-0026-8D4E-9A7D-C137256322E6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D9EB1-1ECD-BF48-963E-6B2C638F2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05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yuyinkeiei@gmail.co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si.jp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育英学堂へようこそ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２０２１年</a:t>
            </a:r>
            <a:r>
              <a:rPr lang="ja-JP" altLang="en-US"/>
              <a:t>４</a:t>
            </a:r>
            <a:r>
              <a:rPr kumimoji="1" lang="ja-JP" altLang="en-US"/>
              <a:t>月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87786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教授への連絡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8000" dirty="0">
                <a:latin typeface="+mn-ea"/>
              </a:rPr>
              <a:t>商学研究科の試験は公平のため、事前に教授先生への連絡が不要</a:t>
            </a:r>
            <a:endParaRPr lang="en-US" altLang="ja-JP" sz="8000" dirty="0">
              <a:latin typeface="+mn-ea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ja-JP" sz="8000" dirty="0">
              <a:latin typeface="+mn-ea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8000" dirty="0">
                <a:latin typeface="+mn-ea"/>
              </a:rPr>
              <a:t>数少ない大学院では必要となる。例えば、慶應義塾大学の商学研究科</a:t>
            </a:r>
            <a:endParaRPr lang="en-US" altLang="ja-JP" sz="8000" dirty="0">
              <a:latin typeface="+mn-ea"/>
            </a:endParaRPr>
          </a:p>
          <a:p>
            <a:pPr marL="0" indent="0">
              <a:lnSpc>
                <a:spcPct val="120000"/>
              </a:lnSpc>
              <a:buClr>
                <a:srgbClr val="929292"/>
              </a:buClr>
              <a:buSzPct val="60000"/>
              <a:buNone/>
              <a:defRPr sz="2300">
                <a:solidFill>
                  <a:srgbClr val="414141"/>
                </a:solidFill>
                <a:latin typeface="ヒラギノ明朝 Pro W3"/>
                <a:ea typeface="ヒラギノ明朝 Pro W3"/>
                <a:cs typeface="ヒラギノ明朝 Pro W3"/>
                <a:sym typeface="ヒラギノ明朝 Pro W3"/>
              </a:defRPr>
            </a:pPr>
            <a:r>
              <a:rPr lang="ja-JP" altLang="en-US" sz="8000" dirty="0"/>
              <a:t>メールアドレスが知りたい場合</a:t>
            </a:r>
          </a:p>
          <a:p>
            <a:pPr marL="857250" lvl="1" indent="-857250">
              <a:lnSpc>
                <a:spcPct val="120000"/>
              </a:lnSpc>
              <a:spcBef>
                <a:spcPts val="1000"/>
              </a:spcBef>
              <a:buFont typeface="Arial" charset="0"/>
              <a:buChar char="•"/>
              <a:defRPr sz="2300">
                <a:solidFill>
                  <a:srgbClr val="000000"/>
                </a:solidFill>
                <a:latin typeface="ヒラギノ明朝 Pro W3"/>
                <a:ea typeface="ヒラギノ明朝 Pro W3"/>
                <a:cs typeface="ヒラギノ明朝 Pro W3"/>
                <a:sym typeface="ヒラギノ明朝 Pro W3"/>
              </a:defRPr>
            </a:pPr>
            <a:r>
              <a:rPr lang="ja-JP" altLang="en-US" sz="8000" dirty="0"/>
              <a:t>大学</a:t>
            </a:r>
            <a:r>
              <a:rPr lang="en-US" altLang="ja-JP" sz="8000" dirty="0"/>
              <a:t>HP</a:t>
            </a:r>
            <a:r>
              <a:rPr lang="ja-JP" altLang="en-US" sz="8000" dirty="0"/>
              <a:t>より検索</a:t>
            </a:r>
          </a:p>
          <a:p>
            <a:pPr marL="857250" lvl="1" indent="-857250">
              <a:lnSpc>
                <a:spcPct val="120000"/>
              </a:lnSpc>
              <a:spcBef>
                <a:spcPts val="1000"/>
              </a:spcBef>
              <a:buFont typeface="Arial" charset="0"/>
              <a:buChar char="•"/>
              <a:defRPr sz="2300">
                <a:solidFill>
                  <a:srgbClr val="000000"/>
                </a:solidFill>
                <a:latin typeface="ヒラギノ明朝 Pro W3"/>
                <a:ea typeface="ヒラギノ明朝 Pro W3"/>
                <a:cs typeface="ヒラギノ明朝 Pro W3"/>
                <a:sym typeface="ヒラギノ明朝 Pro W3"/>
              </a:defRPr>
            </a:pPr>
            <a:r>
              <a:rPr lang="ja-JP" altLang="en-US" sz="8000" dirty="0"/>
              <a:t>インターネットで検索</a:t>
            </a:r>
          </a:p>
          <a:p>
            <a:pPr marL="857250" lvl="1" indent="-857250">
              <a:lnSpc>
                <a:spcPct val="120000"/>
              </a:lnSpc>
              <a:spcBef>
                <a:spcPts val="1000"/>
              </a:spcBef>
              <a:buFont typeface="Arial" charset="0"/>
              <a:buChar char="•"/>
              <a:defRPr sz="2300">
                <a:solidFill>
                  <a:srgbClr val="000000"/>
                </a:solidFill>
                <a:latin typeface="ヒラギノ明朝 Pro W3"/>
                <a:ea typeface="ヒラギノ明朝 Pro W3"/>
                <a:cs typeface="ヒラギノ明朝 Pro W3"/>
                <a:sym typeface="ヒラギノ明朝 Pro W3"/>
              </a:defRPr>
            </a:pPr>
            <a:r>
              <a:rPr lang="ja-JP" altLang="en-US" sz="8000" dirty="0"/>
              <a:t>研究室または大学まで問い合わせ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80972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700" y="328623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筆記試験についてー参考図書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77516" y="1911457"/>
            <a:ext cx="110369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/>
              <a:t>経営学全般</a:t>
            </a:r>
            <a:r>
              <a:rPr lang="en-US" altLang="ja-JP" sz="2000" b="1" dirty="0"/>
              <a:t>:</a:t>
            </a:r>
          </a:p>
          <a:p>
            <a:r>
              <a:rPr lang="ja-JP" altLang="en-US" sz="2000" dirty="0"/>
              <a:t>新宅純二郎・網倉久永</a:t>
            </a:r>
            <a:r>
              <a:rPr lang="en-US" altLang="ja-JP" sz="2000" dirty="0"/>
              <a:t>(2011)『</a:t>
            </a:r>
            <a:r>
              <a:rPr lang="ja-JP" altLang="en-US" sz="2000" dirty="0"/>
              <a:t>マネジメント・テキスト 経営戦略入門</a:t>
            </a:r>
            <a:r>
              <a:rPr lang="en-US" altLang="ja-JP" sz="2000" dirty="0"/>
              <a:t>』</a:t>
            </a:r>
          </a:p>
          <a:p>
            <a:r>
              <a:rPr lang="ja-JP" altLang="en-US" sz="2000" dirty="0"/>
              <a:t>日本経済新聞出版社 伊丹敬之・加護野忠男</a:t>
            </a:r>
            <a:r>
              <a:rPr lang="en-US" altLang="ja-JP" sz="2000" dirty="0"/>
              <a:t>(2003)『</a:t>
            </a:r>
            <a:r>
              <a:rPr lang="ja-JP" altLang="en-US" sz="2000" dirty="0"/>
              <a:t>ゼミナール経営学入門</a:t>
            </a:r>
            <a:r>
              <a:rPr lang="en-US" altLang="ja-JP" sz="2000" dirty="0"/>
              <a:t>(</a:t>
            </a:r>
            <a:r>
              <a:rPr lang="ja-JP" altLang="en-US" sz="2000" dirty="0"/>
              <a:t>第 </a:t>
            </a:r>
            <a:r>
              <a:rPr lang="en-US" altLang="ja-JP" sz="2000" dirty="0"/>
              <a:t>3 </a:t>
            </a:r>
            <a:r>
              <a:rPr lang="ja-JP" altLang="en-US" sz="2000" dirty="0"/>
              <a:t>版</a:t>
            </a:r>
            <a:r>
              <a:rPr lang="en-US" altLang="ja-JP" sz="2000" dirty="0"/>
              <a:t>)』</a:t>
            </a:r>
            <a:r>
              <a:rPr lang="ja-JP" altLang="en-US" sz="2000" dirty="0"/>
              <a:t>日本 経済新聞出版社</a:t>
            </a:r>
            <a:r>
              <a:rPr lang="en-US" altLang="ja-JP" sz="2000" dirty="0"/>
              <a:t>.</a:t>
            </a:r>
            <a:br>
              <a:rPr lang="en-US" altLang="ja-JP" sz="2000" dirty="0"/>
            </a:br>
            <a:r>
              <a:rPr lang="en-US" altLang="ja-JP" sz="2000" dirty="0"/>
              <a:t>(</a:t>
            </a:r>
            <a:r>
              <a:rPr lang="ja-JP" altLang="en-US" sz="2000" dirty="0"/>
              <a:t>第</a:t>
            </a:r>
            <a:r>
              <a:rPr lang="en-US" altLang="ja-JP" sz="2000" dirty="0"/>
              <a:t>I</a:t>
            </a:r>
            <a:r>
              <a:rPr lang="ja-JP" altLang="en-US" sz="2000" dirty="0"/>
              <a:t>部 環境のマネジメント 第</a:t>
            </a:r>
            <a:r>
              <a:rPr lang="en-US" altLang="ja-JP" sz="2000" dirty="0"/>
              <a:t>1-6</a:t>
            </a:r>
            <a:r>
              <a:rPr lang="ja-JP" altLang="en-US" sz="2000" dirty="0"/>
              <a:t>章</a:t>
            </a:r>
            <a:r>
              <a:rPr lang="en-US" altLang="ja-JP" sz="2000" dirty="0"/>
              <a:t>)</a:t>
            </a:r>
            <a:br>
              <a:rPr lang="en-US" altLang="ja-JP" sz="2000" dirty="0"/>
            </a:br>
            <a:r>
              <a:rPr lang="ja-JP" altLang="en-US" sz="2000" dirty="0"/>
              <a:t>経営学検定試験協議会 </a:t>
            </a:r>
            <a:r>
              <a:rPr lang="en-US" altLang="ja-JP" sz="2000" dirty="0"/>
              <a:t>(</a:t>
            </a:r>
            <a:r>
              <a:rPr lang="ja-JP" altLang="en-US" sz="2000" dirty="0"/>
              <a:t>監修</a:t>
            </a:r>
            <a:r>
              <a:rPr lang="en-US" altLang="ja-JP" sz="2000" dirty="0"/>
              <a:t>), </a:t>
            </a:r>
            <a:r>
              <a:rPr lang="ja-JP" altLang="en-US" sz="2000" dirty="0"/>
              <a:t>経営能力開発センター </a:t>
            </a:r>
            <a:r>
              <a:rPr lang="en-US" altLang="ja-JP" sz="2000" dirty="0"/>
              <a:t>(</a:t>
            </a:r>
            <a:r>
              <a:rPr lang="ja-JP" altLang="en-US" sz="2000" dirty="0"/>
              <a:t>編集</a:t>
            </a:r>
            <a:r>
              <a:rPr lang="en-US" altLang="ja-JP" sz="2000" dirty="0"/>
              <a:t>)(2012) 『</a:t>
            </a:r>
            <a:r>
              <a:rPr lang="ja-JP" altLang="en-US" sz="2000" dirty="0"/>
              <a:t>経営学検定試験公式テキスト</a:t>
            </a:r>
            <a:r>
              <a:rPr lang="en-US" altLang="ja-JP" sz="2000" dirty="0"/>
              <a:t>1 </a:t>
            </a:r>
            <a:r>
              <a:rPr lang="ja-JP" altLang="en-US" sz="2000" dirty="0"/>
              <a:t>経営学の基本</a:t>
            </a:r>
            <a:r>
              <a:rPr lang="en-US" altLang="ja-JP" sz="2000" dirty="0"/>
              <a:t>』</a:t>
            </a:r>
            <a:r>
              <a:rPr lang="ja-JP" altLang="en-US" sz="2000" dirty="0"/>
              <a:t>中央経済社</a:t>
            </a:r>
            <a:r>
              <a:rPr lang="en-US" altLang="ja-JP" sz="2000" dirty="0"/>
              <a:t>;</a:t>
            </a:r>
            <a:r>
              <a:rPr lang="ja-JP" altLang="en-US" sz="2000" dirty="0"/>
              <a:t>第</a:t>
            </a:r>
            <a:r>
              <a:rPr lang="en-US" altLang="ja-JP" sz="2000" dirty="0"/>
              <a:t>4</a:t>
            </a:r>
            <a:r>
              <a:rPr lang="ja-JP" altLang="en-US" sz="2000" dirty="0"/>
              <a:t>版 </a:t>
            </a:r>
          </a:p>
          <a:p>
            <a:r>
              <a:rPr lang="ja-JP" altLang="en-US" sz="2000" b="1" dirty="0"/>
              <a:t>国際経営</a:t>
            </a:r>
            <a:r>
              <a:rPr lang="en-US" altLang="ja-JP" sz="2000" b="1" dirty="0"/>
              <a:t>:</a:t>
            </a:r>
            <a:br>
              <a:rPr lang="en-US" altLang="ja-JP" sz="2000" dirty="0"/>
            </a:br>
            <a:r>
              <a:rPr lang="ja-JP" altLang="en-US" sz="2000" dirty="0"/>
              <a:t>中川功一、林正、多田和美、大木清弘 </a:t>
            </a:r>
            <a:r>
              <a:rPr lang="en-US" altLang="ja-JP" sz="2000" dirty="0"/>
              <a:t>(2015)『</a:t>
            </a:r>
            <a:r>
              <a:rPr lang="ja-JP" altLang="en-US" sz="2000" dirty="0"/>
              <a:t>はじめての国際経 営</a:t>
            </a:r>
            <a:r>
              <a:rPr lang="en-US" altLang="ja-JP" sz="2000" dirty="0"/>
              <a:t>』</a:t>
            </a:r>
          </a:p>
          <a:p>
            <a:r>
              <a:rPr lang="ja-JP" altLang="en-US" sz="2000" dirty="0"/>
              <a:t>有斐閣 浅川和広</a:t>
            </a:r>
            <a:r>
              <a:rPr lang="en-US" altLang="ja-JP" sz="2000" dirty="0"/>
              <a:t>(2003)『</a:t>
            </a:r>
            <a:r>
              <a:rPr lang="ja-JP" altLang="en-US" sz="2000" dirty="0"/>
              <a:t>グローバル経営入門</a:t>
            </a:r>
            <a:r>
              <a:rPr lang="en-US" altLang="ja-JP" sz="2000" dirty="0"/>
              <a:t>』</a:t>
            </a:r>
            <a:r>
              <a:rPr lang="ja-JP" altLang="en-US" sz="2000" dirty="0"/>
              <a:t>日本経済新聞社 </a:t>
            </a:r>
          </a:p>
          <a:p>
            <a:r>
              <a:rPr lang="ja-JP" altLang="en-US" sz="2000" b="1" dirty="0"/>
              <a:t>生産管理</a:t>
            </a:r>
            <a:r>
              <a:rPr lang="en-US" altLang="ja-JP" sz="2000" b="1" dirty="0"/>
              <a:t>:</a:t>
            </a:r>
            <a:br>
              <a:rPr lang="en-US" altLang="ja-JP" sz="2000" dirty="0"/>
            </a:br>
            <a:r>
              <a:rPr lang="ja-JP" altLang="en-US" sz="2000" dirty="0"/>
              <a:t>藤本隆宏 </a:t>
            </a:r>
            <a:r>
              <a:rPr lang="en-US" altLang="ja-JP" sz="2000" dirty="0"/>
              <a:t>(2001)『</a:t>
            </a:r>
            <a:r>
              <a:rPr lang="ja-JP" altLang="en-US" sz="2000" dirty="0"/>
              <a:t>生産マネジメント入門</a:t>
            </a:r>
            <a:r>
              <a:rPr lang="en-US" altLang="ja-JP" sz="2000" dirty="0"/>
              <a:t>(1)』</a:t>
            </a:r>
            <a:r>
              <a:rPr lang="ja-JP" altLang="en-US" sz="2000" dirty="0"/>
              <a:t>日本経済新聞社 藤本隆宏 </a:t>
            </a:r>
            <a:r>
              <a:rPr lang="en-US" altLang="ja-JP" sz="2000" dirty="0"/>
              <a:t>(2001)『</a:t>
            </a:r>
            <a:r>
              <a:rPr lang="ja-JP" altLang="en-US" sz="2000" dirty="0"/>
              <a:t>生産マネジメント入門</a:t>
            </a:r>
            <a:r>
              <a:rPr lang="en-US" altLang="ja-JP" sz="2000" dirty="0"/>
              <a:t>(2)』</a:t>
            </a:r>
            <a:r>
              <a:rPr lang="ja-JP" altLang="en-US" sz="2000" dirty="0"/>
              <a:t>日本経済新聞社 </a:t>
            </a:r>
          </a:p>
        </p:txBody>
      </p:sp>
    </p:spTree>
    <p:extLst>
      <p:ext uri="{BB962C8B-B14F-4D97-AF65-F5344CB8AC3E}">
        <p14:creationId xmlns:p14="http://schemas.microsoft.com/office/powerpoint/2010/main" val="102063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筆記試験についてー参考図書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25642" y="1690688"/>
            <a:ext cx="107281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恩蔵直人ら</a:t>
            </a:r>
            <a:r>
              <a:rPr lang="en-US" altLang="ja-JP" sz="2000" dirty="0"/>
              <a:t>『</a:t>
            </a:r>
            <a:r>
              <a:rPr lang="ja-JP" altLang="en-US" sz="2000" dirty="0"/>
              <a:t>マーケティング戦略</a:t>
            </a:r>
            <a:r>
              <a:rPr lang="en-US" altLang="ja-JP" sz="2000" dirty="0"/>
              <a:t>』</a:t>
            </a:r>
            <a:br>
              <a:rPr lang="en-US" altLang="ja-JP" sz="2000" dirty="0"/>
            </a:br>
            <a:r>
              <a:rPr lang="ja-JP" altLang="en-US" sz="2000" dirty="0"/>
              <a:t>フィリップ・コトラー </a:t>
            </a:r>
            <a:r>
              <a:rPr lang="en-US" altLang="ja-JP" sz="2000" dirty="0"/>
              <a:t>『</a:t>
            </a:r>
            <a:r>
              <a:rPr lang="ja-JP" altLang="en-US" sz="2000" dirty="0"/>
              <a:t>コトラー・マーケティング・マネジメント</a:t>
            </a:r>
            <a:r>
              <a:rPr lang="en-US" altLang="ja-JP" sz="2000" dirty="0"/>
              <a:t>』 </a:t>
            </a:r>
            <a:r>
              <a:rPr lang="ja-JP" altLang="en-US" sz="2000" dirty="0"/>
              <a:t>池尾恭一、南智恵子、青木幸弘、井上哲浩</a:t>
            </a:r>
            <a:r>
              <a:rPr lang="en-US" altLang="ja-JP" sz="2000" dirty="0"/>
              <a:t>『</a:t>
            </a:r>
            <a:r>
              <a:rPr lang="ja-JP" altLang="en-US" sz="2000" dirty="0"/>
              <a:t>マーケティング </a:t>
            </a:r>
            <a:r>
              <a:rPr lang="en-US" altLang="ja-JP" sz="2000" dirty="0"/>
              <a:t>marketing consumer behavior and strategy』</a:t>
            </a:r>
            <a:br>
              <a:rPr lang="en-US" altLang="ja-JP" sz="2000" dirty="0"/>
            </a:br>
            <a:r>
              <a:rPr lang="ja-JP" altLang="en-US" sz="2000" dirty="0"/>
              <a:t>田中洋 </a:t>
            </a:r>
            <a:r>
              <a:rPr lang="en-US" altLang="ja-JP" sz="2000" dirty="0"/>
              <a:t>『</a:t>
            </a:r>
            <a:r>
              <a:rPr lang="ja-JP" altLang="en-US" sz="2000" dirty="0"/>
              <a:t>消費者行動論体系</a:t>
            </a:r>
            <a:r>
              <a:rPr lang="en-US" altLang="ja-JP" sz="2000" dirty="0"/>
              <a:t>』</a:t>
            </a:r>
            <a:br>
              <a:rPr lang="en-US" altLang="ja-JP" sz="2000" dirty="0"/>
            </a:br>
            <a:r>
              <a:rPr lang="ja-JP" altLang="en-US" sz="2000" dirty="0"/>
              <a:t>青木幸弘 </a:t>
            </a:r>
            <a:r>
              <a:rPr lang="en-US" altLang="ja-JP" sz="2000" dirty="0"/>
              <a:t>『</a:t>
            </a:r>
            <a:r>
              <a:rPr lang="ja-JP" altLang="en-US" sz="2000" dirty="0"/>
              <a:t>諸費者行動の知識</a:t>
            </a:r>
            <a:r>
              <a:rPr lang="en-US" altLang="ja-JP" sz="2000" dirty="0"/>
              <a:t>』 </a:t>
            </a:r>
          </a:p>
          <a:p>
            <a:r>
              <a:rPr lang="ja-JP" altLang="en-US" sz="2000" dirty="0"/>
              <a:t>守口剛ら </a:t>
            </a:r>
            <a:r>
              <a:rPr lang="en-US" altLang="ja-JP" sz="2000" dirty="0"/>
              <a:t>『</a:t>
            </a:r>
            <a:r>
              <a:rPr lang="ja-JP" altLang="en-US" sz="2000" dirty="0"/>
              <a:t>消費者行動論</a:t>
            </a:r>
            <a:r>
              <a:rPr lang="en-US" altLang="ja-JP" sz="2000" dirty="0"/>
              <a:t>』</a:t>
            </a:r>
            <a:br>
              <a:rPr lang="en-US" altLang="ja-JP" sz="2000" dirty="0"/>
            </a:br>
            <a:r>
              <a:rPr lang="ja-JP" altLang="en-US" sz="2000" dirty="0"/>
              <a:t>嶋村和恵ら </a:t>
            </a:r>
            <a:r>
              <a:rPr lang="en-US" altLang="ja-JP" sz="2000" dirty="0"/>
              <a:t>『</a:t>
            </a:r>
            <a:r>
              <a:rPr lang="ja-JP" altLang="en-US" sz="2000" dirty="0"/>
              <a:t>現代広告論</a:t>
            </a:r>
            <a:r>
              <a:rPr lang="en-US" altLang="ja-JP" sz="2000" dirty="0"/>
              <a:t>』</a:t>
            </a:r>
            <a:br>
              <a:rPr lang="en-US" altLang="ja-JP" sz="2000" dirty="0"/>
            </a:br>
            <a:r>
              <a:rPr lang="ja-JP" altLang="en-US" sz="2000" dirty="0"/>
              <a:t>ケラー </a:t>
            </a:r>
            <a:r>
              <a:rPr lang="en-US" altLang="ja-JP" sz="2000" dirty="0"/>
              <a:t>『</a:t>
            </a:r>
            <a:r>
              <a:rPr lang="ja-JP" altLang="en-US" sz="2000" dirty="0"/>
              <a:t>戦略的ブランドマネジメント</a:t>
            </a:r>
            <a:r>
              <a:rPr lang="en-US" altLang="ja-JP" sz="2000" dirty="0"/>
              <a:t>』</a:t>
            </a:r>
            <a:br>
              <a:rPr lang="en-US" altLang="ja-JP" sz="2000" dirty="0"/>
            </a:br>
            <a:r>
              <a:rPr lang="ja-JP" altLang="en-US" sz="2000" dirty="0"/>
              <a:t>アーカー </a:t>
            </a:r>
            <a:r>
              <a:rPr lang="en-US" altLang="ja-JP" sz="2000" dirty="0"/>
              <a:t>『</a:t>
            </a:r>
            <a:r>
              <a:rPr lang="ja-JP" altLang="en-US" sz="2000" dirty="0"/>
              <a:t>ブランドエクイティ戦略</a:t>
            </a:r>
            <a:r>
              <a:rPr lang="en-US" altLang="ja-JP" sz="2000" dirty="0"/>
              <a:t>』</a:t>
            </a:r>
            <a:r>
              <a:rPr lang="ja-JP" altLang="en-US" sz="2000" dirty="0"/>
              <a:t>、 </a:t>
            </a:r>
            <a:r>
              <a:rPr lang="en-US" altLang="ja-JP" sz="2000" dirty="0"/>
              <a:t>『</a:t>
            </a:r>
            <a:r>
              <a:rPr lang="ja-JP" altLang="en-US" sz="2000" dirty="0"/>
              <a:t>ブランド論</a:t>
            </a:r>
            <a:r>
              <a:rPr lang="en-US" altLang="ja-JP" sz="2000" dirty="0"/>
              <a:t>』 </a:t>
            </a:r>
            <a:r>
              <a:rPr lang="ja-JP" altLang="en-US" sz="2000" dirty="0"/>
              <a:t>田中洋 </a:t>
            </a:r>
            <a:r>
              <a:rPr lang="en-US" altLang="ja-JP" sz="2000" dirty="0"/>
              <a:t>『</a:t>
            </a:r>
            <a:r>
              <a:rPr lang="ja-JP" altLang="en-US" sz="2000" dirty="0"/>
              <a:t>ブランド戦略論</a:t>
            </a:r>
            <a:r>
              <a:rPr lang="en-US" altLang="ja-JP" sz="2000" dirty="0"/>
              <a:t>』 </a:t>
            </a:r>
            <a:endParaRPr lang="ja-JP" altLang="en-US" sz="2000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135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研究計画書作成について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61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研究計画書の構成：</a:t>
            </a:r>
          </a:p>
          <a:p>
            <a:pPr>
              <a:buFont typeface="Wingdings" charset="2"/>
              <a:buChar char="ü"/>
            </a:pPr>
            <a:r>
              <a:rPr lang="ja-JP" altLang="en-US" dirty="0"/>
              <a:t>テーマ名</a:t>
            </a:r>
          </a:p>
          <a:p>
            <a:pPr>
              <a:buFont typeface="Wingdings" charset="2"/>
              <a:buChar char="ü"/>
            </a:pPr>
            <a:r>
              <a:rPr lang="ja-JP" altLang="en-US" dirty="0"/>
              <a:t>研究の目的：研究の目的、対象、背景、内容、研究の学術的特色、必要性など</a:t>
            </a:r>
          </a:p>
          <a:p>
            <a:pPr>
              <a:buFont typeface="Wingdings" charset="2"/>
              <a:buChar char="ü"/>
            </a:pPr>
            <a:r>
              <a:rPr lang="ja-JP" altLang="en-US" dirty="0"/>
              <a:t>先行研究：これまでに発表されている研究の提示</a:t>
            </a:r>
          </a:p>
          <a:p>
            <a:pPr>
              <a:buFont typeface="Wingdings" charset="2"/>
              <a:buChar char="ü"/>
            </a:pPr>
            <a:r>
              <a:rPr lang="ja-JP" altLang="en-US" dirty="0"/>
              <a:t>研究方法：例：ケーススタディ、アンケート調査、インタビュー調査、実験などについての説明、依拠する学説の説明など</a:t>
            </a:r>
          </a:p>
          <a:p>
            <a:pPr>
              <a:buFont typeface="Wingdings" charset="2"/>
              <a:buChar char="ü"/>
            </a:pPr>
            <a:r>
              <a:rPr lang="ja-JP" altLang="en-US" dirty="0"/>
              <a:t>研究計画：何をいつまでに行うか</a:t>
            </a:r>
          </a:p>
          <a:p>
            <a:pPr>
              <a:buFont typeface="Wingdings" charset="2"/>
              <a:buChar char="ü"/>
            </a:pPr>
            <a:r>
              <a:rPr lang="ja-JP" altLang="en-US" dirty="0"/>
              <a:t>期待される成果（研究意義・学術的貢献）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メモ 3"/>
          <p:cNvSpPr/>
          <p:nvPr/>
        </p:nvSpPr>
        <p:spPr>
          <a:xfrm>
            <a:off x="8616504" y="5264849"/>
            <a:ext cx="2520888" cy="1391983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研究計画書の例を見ましょう！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1411902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研究計画書作成について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dirty="0">
                <a:latin typeface="+mn-ea"/>
              </a:rPr>
              <a:t>プロセス：</a:t>
            </a:r>
            <a:endParaRPr lang="en-US" altLang="ja-JP" sz="3200" dirty="0">
              <a:latin typeface="+mn-ea"/>
            </a:endParaRPr>
          </a:p>
          <a:p>
            <a:pPr>
              <a:buFont typeface="Arial" charset="0"/>
              <a:buChar char="•"/>
            </a:pPr>
            <a:r>
              <a:rPr lang="ja-JP" altLang="en-US" sz="3200" dirty="0">
                <a:latin typeface="+mn-ea"/>
              </a:rPr>
              <a:t>学校を選ぶ、先生を選ぶ</a:t>
            </a:r>
            <a:endParaRPr lang="en-US" altLang="ja-JP" sz="3200" dirty="0">
              <a:latin typeface="+mn-ea"/>
            </a:endParaRPr>
          </a:p>
          <a:p>
            <a:pPr>
              <a:buFont typeface="Arial" charset="0"/>
              <a:buChar char="•"/>
            </a:pPr>
            <a:r>
              <a:rPr lang="ja-JP" altLang="en-US" sz="3200" dirty="0">
                <a:latin typeface="+mn-ea"/>
              </a:rPr>
              <a:t>先生の研究分野を研究して関連する論文を調べて整理する</a:t>
            </a:r>
            <a:endParaRPr lang="en-US" altLang="ja-JP" sz="3200" dirty="0">
              <a:latin typeface="+mn-ea"/>
            </a:endParaRPr>
          </a:p>
          <a:p>
            <a:pPr>
              <a:buFont typeface="Arial" charset="0"/>
              <a:buChar char="•"/>
            </a:pPr>
            <a:r>
              <a:rPr lang="ja-JP" altLang="en-US" sz="3200" dirty="0">
                <a:latin typeface="+mn-ea"/>
              </a:rPr>
              <a:t>研究テーマを決める</a:t>
            </a:r>
          </a:p>
          <a:p>
            <a:pPr>
              <a:buFont typeface="Arial" charset="0"/>
              <a:buChar char="•"/>
            </a:pPr>
            <a:r>
              <a:rPr lang="ja-JP" altLang="en-US" sz="3200" dirty="0">
                <a:latin typeface="+mn-ea"/>
              </a:rPr>
              <a:t>先行研究を読んだ上で研究計画書を作成する</a:t>
            </a:r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039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研究課題の分野を調べる…"/>
          <p:cNvSpPr txBox="1"/>
          <p:nvPr/>
        </p:nvSpPr>
        <p:spPr>
          <a:xfrm>
            <a:off x="965201" y="1961158"/>
            <a:ext cx="10388599" cy="402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noAutofit/>
          </a:bodyPr>
          <a:lstStyle/>
          <a:p>
            <a:pPr marL="457200" indent="-457200">
              <a:lnSpc>
                <a:spcPct val="90000"/>
              </a:lnSpc>
              <a:spcBef>
                <a:spcPts val="1000"/>
              </a:spcBef>
              <a:buClr>
                <a:srgbClr val="929292"/>
              </a:buClr>
              <a:buSzPct val="60000"/>
              <a:buFont typeface="Wingdings" charset="2"/>
              <a:buChar char="l"/>
              <a:defRPr>
                <a:solidFill>
                  <a:srgbClr val="414141"/>
                </a:solidFill>
                <a:latin typeface="ヒラギノ明朝 Pro W3"/>
                <a:ea typeface="ヒラギノ明朝 Pro W3"/>
                <a:cs typeface="ヒラギノ明朝 Pro W3"/>
                <a:sym typeface="ヒラギノ明朝 Pro W3"/>
              </a:defRPr>
            </a:pPr>
            <a:r>
              <a:rPr sz="2800" dirty="0">
                <a:latin typeface="+mn-ea"/>
              </a:rPr>
              <a:t>研究課題の分野を調べる</a:t>
            </a:r>
          </a:p>
          <a:p>
            <a:pPr marL="330387" lvl="1">
              <a:lnSpc>
                <a:spcPct val="90000"/>
              </a:lnSpc>
              <a:spcBef>
                <a:spcPts val="1000"/>
              </a:spcBef>
              <a:buSzPct val="75000"/>
              <a:defRPr sz="2400">
                <a:solidFill>
                  <a:srgbClr val="414141"/>
                </a:solidFill>
                <a:latin typeface="ヒラギノ明朝 Pro W3"/>
                <a:ea typeface="ヒラギノ明朝 Pro W3"/>
                <a:cs typeface="ヒラギノ明朝 Pro W3"/>
                <a:sym typeface="ヒラギノ明朝 Pro W3"/>
              </a:defRPr>
            </a:pPr>
            <a:r>
              <a:rPr lang="ja-JP" altLang="en-US" sz="2800" dirty="0">
                <a:latin typeface="+mn-ea"/>
              </a:rPr>
              <a:t>　</a:t>
            </a:r>
            <a:r>
              <a:rPr sz="2800" dirty="0">
                <a:latin typeface="+mn-ea"/>
              </a:rPr>
              <a:t>CiNii（学術情報ナビゲータ）</a:t>
            </a:r>
          </a:p>
          <a:p>
            <a:pPr marL="330387" lvl="1">
              <a:lnSpc>
                <a:spcPct val="90000"/>
              </a:lnSpc>
              <a:spcBef>
                <a:spcPts val="1000"/>
              </a:spcBef>
              <a:buSzPct val="75000"/>
              <a:defRPr sz="2400">
                <a:solidFill>
                  <a:srgbClr val="414141"/>
                </a:solidFill>
                <a:latin typeface="ヒラギノ明朝 Pro W3"/>
                <a:ea typeface="ヒラギノ明朝 Pro W3"/>
                <a:cs typeface="ヒラギノ明朝 Pro W3"/>
                <a:sym typeface="ヒラギノ明朝 Pro W3"/>
              </a:defRPr>
            </a:pPr>
            <a:r>
              <a:rPr lang="ja-JP" altLang="en-US" sz="2800" dirty="0">
                <a:latin typeface="+mn-ea"/>
              </a:rPr>
              <a:t>　</a:t>
            </a:r>
            <a:r>
              <a:rPr sz="2800" dirty="0">
                <a:latin typeface="+mn-ea"/>
              </a:rPr>
              <a:t>国会図書館（NDL-OPAC検索）→複写サービスの活用</a:t>
            </a:r>
          </a:p>
          <a:p>
            <a:pPr marL="330387" lvl="1">
              <a:lnSpc>
                <a:spcPct val="90000"/>
              </a:lnSpc>
              <a:spcBef>
                <a:spcPts val="1000"/>
              </a:spcBef>
              <a:buSzPct val="75000"/>
              <a:defRPr sz="2400">
                <a:solidFill>
                  <a:srgbClr val="414141"/>
                </a:solidFill>
                <a:latin typeface="ヒラギノ明朝 Pro W3"/>
                <a:ea typeface="ヒラギノ明朝 Pro W3"/>
                <a:cs typeface="ヒラギノ明朝 Pro W3"/>
                <a:sym typeface="ヒラギノ明朝 Pro W3"/>
              </a:defRPr>
            </a:pPr>
            <a:r>
              <a:rPr lang="ja-JP" altLang="en-US" sz="2800" dirty="0">
                <a:latin typeface="+mn-ea"/>
              </a:rPr>
              <a:t>　</a:t>
            </a:r>
            <a:r>
              <a:rPr sz="2800" dirty="0">
                <a:latin typeface="+mn-ea"/>
              </a:rPr>
              <a:t>KAKEN（科学研究費助成事業データベース）</a:t>
            </a:r>
          </a:p>
          <a:p>
            <a:pPr marL="330387" lvl="1">
              <a:lnSpc>
                <a:spcPct val="90000"/>
              </a:lnSpc>
              <a:spcBef>
                <a:spcPts val="1000"/>
              </a:spcBef>
              <a:buSzPct val="75000"/>
              <a:defRPr sz="2400">
                <a:solidFill>
                  <a:srgbClr val="414141"/>
                </a:solidFill>
                <a:latin typeface="ヒラギノ明朝 Pro W3"/>
                <a:ea typeface="ヒラギノ明朝 Pro W3"/>
                <a:cs typeface="ヒラギノ明朝 Pro W3"/>
                <a:sym typeface="ヒラギノ明朝 Pro W3"/>
              </a:defRPr>
            </a:pPr>
            <a:r>
              <a:rPr lang="ja-JP" altLang="en-US" sz="2800" dirty="0">
                <a:latin typeface="+mn-ea"/>
              </a:rPr>
              <a:t>　</a:t>
            </a:r>
            <a:r>
              <a:rPr sz="2800" dirty="0">
                <a:latin typeface="+mn-ea"/>
              </a:rPr>
              <a:t>researchmap（研究者データベース）</a:t>
            </a:r>
          </a:p>
          <a:p>
            <a:pPr marL="330387" lvl="1">
              <a:lnSpc>
                <a:spcPct val="90000"/>
              </a:lnSpc>
              <a:spcBef>
                <a:spcPts val="1000"/>
              </a:spcBef>
              <a:buSzPct val="75000"/>
              <a:defRPr sz="2400">
                <a:solidFill>
                  <a:srgbClr val="414141"/>
                </a:solidFill>
                <a:latin typeface="ヒラギノ明朝 Pro W3"/>
                <a:ea typeface="ヒラギノ明朝 Pro W3"/>
                <a:cs typeface="ヒラギノ明朝 Pro W3"/>
                <a:sym typeface="ヒラギノ明朝 Pro W3"/>
              </a:defRPr>
            </a:pPr>
            <a:r>
              <a:rPr lang="ja-JP" altLang="en-US" sz="2800" dirty="0">
                <a:latin typeface="+mn-ea"/>
              </a:rPr>
              <a:t>　</a:t>
            </a:r>
            <a:r>
              <a:rPr sz="2800" dirty="0">
                <a:latin typeface="+mn-ea"/>
              </a:rPr>
              <a:t>各研究科HP</a:t>
            </a:r>
          </a:p>
          <a:p>
            <a:pPr lvl="3">
              <a:lnSpc>
                <a:spcPct val="90000"/>
              </a:lnSpc>
              <a:spcBef>
                <a:spcPts val="1000"/>
              </a:spcBef>
              <a:buFont typeface="Arial"/>
              <a:defRPr sz="2400">
                <a:solidFill>
                  <a:srgbClr val="FF2600"/>
                </a:solidFill>
                <a:latin typeface="ヒラギノ明朝 Pro W6"/>
                <a:ea typeface="ヒラギノ明朝 Pro W6"/>
                <a:cs typeface="ヒラギノ明朝 Pro W6"/>
                <a:sym typeface="ヒラギノ明朝 Pro W6"/>
              </a:defRPr>
            </a:pPr>
            <a:r>
              <a:rPr sz="2800" dirty="0">
                <a:latin typeface="+mn-ea"/>
              </a:rPr>
              <a:t> 信頼できないネット情報はNG！</a:t>
            </a: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研究計画書作成について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9459738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build="p" bldLvl="5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 txBox="1">
            <a:spLocks/>
          </p:cNvSpPr>
          <p:nvPr/>
        </p:nvSpPr>
        <p:spPr>
          <a:xfrm>
            <a:off x="1075267" y="2062689"/>
            <a:ext cx="107442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Blip>
                <a:blip r:embed="rId2"/>
              </a:buBlip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Blip>
                <a:blip r:embed="rId2"/>
              </a:buBlip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Blip>
                <a:blip r:embed="rId2"/>
              </a:buBlip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Blip>
                <a:blip r:embed="rId2"/>
              </a:buBlip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Blip>
                <a:blip r:embed="rId2"/>
              </a:buBlip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dirty="0">
                <a:latin typeface="+mn-ea"/>
              </a:rPr>
              <a:t>赤門レビュー</a:t>
            </a:r>
            <a:endParaRPr lang="en-US" altLang="ja-JP" dirty="0">
              <a:latin typeface="+mn-ea"/>
            </a:endParaRPr>
          </a:p>
          <a:p>
            <a:pPr marL="0" indent="0">
              <a:buFont typeface="Arial"/>
              <a:buNone/>
            </a:pPr>
            <a:endParaRPr lang="en-US" altLang="ja-JP" dirty="0">
              <a:latin typeface="+mn-ea"/>
            </a:endParaRPr>
          </a:p>
          <a:p>
            <a:pPr marL="0" indent="0">
              <a:buFont typeface="Arial"/>
              <a:buNone/>
            </a:pPr>
            <a:r>
              <a:rPr lang="ja-JP" altLang="en-US" dirty="0">
                <a:latin typeface="+mn-ea"/>
              </a:rPr>
              <a:t>早稲田大学リポジトリ</a:t>
            </a:r>
            <a:endParaRPr lang="en-US" altLang="ja-JP" dirty="0">
              <a:latin typeface="+mn-ea"/>
            </a:endParaRPr>
          </a:p>
          <a:p>
            <a:pPr marL="0" indent="0">
              <a:buFont typeface="Arial"/>
              <a:buNone/>
            </a:pPr>
            <a:endParaRPr lang="en-US" altLang="ja-JP" dirty="0">
              <a:latin typeface="+mn-ea"/>
            </a:endParaRPr>
          </a:p>
          <a:p>
            <a:pPr marL="0" indent="0">
              <a:buFont typeface="Arial"/>
              <a:buNone/>
            </a:pPr>
            <a:r>
              <a:rPr lang="ja-JP" altLang="en-US" dirty="0">
                <a:latin typeface="+mn-ea"/>
              </a:rPr>
              <a:t>慶應義塾大学リポジトリ</a:t>
            </a:r>
            <a:endParaRPr lang="en-US" altLang="ja-JP" dirty="0">
              <a:latin typeface="+mn-ea"/>
            </a:endParaRPr>
          </a:p>
          <a:p>
            <a:pPr marL="0" indent="0">
              <a:buFont typeface="Arial"/>
              <a:buNone/>
            </a:pPr>
            <a:endParaRPr lang="en-US" altLang="ja-JP" dirty="0">
              <a:latin typeface="+mn-ea"/>
            </a:endParaRPr>
          </a:p>
          <a:p>
            <a:pPr marL="0" indent="0">
              <a:buFont typeface="Arial"/>
              <a:buNone/>
            </a:pPr>
            <a:r>
              <a:rPr lang="ja-JP" altLang="en-US" dirty="0">
                <a:latin typeface="+mn-ea"/>
              </a:rPr>
              <a:t>。。。。。。など</a:t>
            </a:r>
          </a:p>
          <a:p>
            <a:pPr marL="0" indent="0">
              <a:buFont typeface="Arial"/>
              <a:buNone/>
            </a:pPr>
            <a:endParaRPr lang="en-US" altLang="ja-JP" dirty="0"/>
          </a:p>
          <a:p>
            <a:endParaRPr lang="en-US" altLang="ja-JP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その他のリソース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28258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研究計画書作成について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FF0000"/>
                </a:solidFill>
              </a:rPr>
              <a:t>心がけること：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dirty="0"/>
              <a:t>経営学の書籍ではなく、経営学の論文に基づいて作成すること</a:t>
            </a:r>
          </a:p>
          <a:p>
            <a:r>
              <a:rPr lang="ja-JP" altLang="en-US" dirty="0"/>
              <a:t>テーマについてまず既存の論文を読んだ上で着手すること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（５～</a:t>
            </a:r>
            <a:r>
              <a:rPr lang="en-US" altLang="ja-JP" dirty="0"/>
              <a:t>10</a:t>
            </a:r>
            <a:r>
              <a:rPr lang="ja-JP" altLang="en-US" dirty="0"/>
              <a:t>本を目安に）</a:t>
            </a:r>
          </a:p>
          <a:p>
            <a:r>
              <a:rPr lang="ja-JP" altLang="en-US" dirty="0"/>
              <a:t>計画を立てて早めに準備すること、</a:t>
            </a:r>
            <a:r>
              <a:rPr lang="en-US" altLang="ja-JP" dirty="0"/>
              <a:t>1</a:t>
            </a:r>
            <a:r>
              <a:rPr lang="ja-JP" altLang="en-US" dirty="0"/>
              <a:t>本の研究計画書は</a:t>
            </a:r>
            <a:r>
              <a:rPr lang="en-US" altLang="ja-JP" dirty="0"/>
              <a:t>2</a:t>
            </a:r>
            <a:r>
              <a:rPr lang="ja-JP" altLang="en-US" dirty="0"/>
              <a:t>か月のやり取りが必要（そうしないと先生は質の保証ができない！）</a:t>
            </a:r>
          </a:p>
          <a:p>
            <a:r>
              <a:rPr lang="ja-JP" altLang="en-US" dirty="0"/>
              <a:t>研究計画書の添削について先生とのやり取りはできればメールで行ってください（</a:t>
            </a:r>
            <a:r>
              <a:rPr lang="en-US" altLang="ja-JP" dirty="0"/>
              <a:t>7</a:t>
            </a:r>
            <a:r>
              <a:rPr lang="ja-JP" altLang="en-US" dirty="0"/>
              <a:t>日間以内は必ず返信する）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</a:t>
            </a:r>
            <a:r>
              <a:rPr lang="en-US" altLang="ja-JP" dirty="0">
                <a:hlinkClick r:id="rId2"/>
              </a:rPr>
              <a:t>yuyinkeiei@gmail.com</a:t>
            </a:r>
            <a:r>
              <a:rPr lang="en-US" altLang="ja-JP" dirty="0"/>
              <a:t> (</a:t>
            </a:r>
            <a:r>
              <a:rPr lang="ja-JP" altLang="en-US" dirty="0"/>
              <a:t>控えてください！）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06085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面接について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5188"/>
          </a:xfrm>
        </p:spPr>
        <p:txBody>
          <a:bodyPr>
            <a:normAutofit/>
          </a:bodyPr>
          <a:lstStyle/>
          <a:p>
            <a:r>
              <a:rPr lang="ja-JP" altLang="en-US" dirty="0"/>
              <a:t>まず筆記と研究計画書を準備すること！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筆記が終わったら準備を始めてもよろしい。</a:t>
            </a:r>
          </a:p>
          <a:p>
            <a:r>
              <a:rPr lang="ja-JP" altLang="en-US" dirty="0"/>
              <a:t>面接は日本語に関係なく、準備次第！</a:t>
            </a:r>
            <a:endParaRPr lang="en-US" altLang="ja-JP" dirty="0"/>
          </a:p>
          <a:p>
            <a:r>
              <a:rPr lang="ja-JP" altLang="en-US" dirty="0"/>
              <a:t>まず予想した質問を、日本語で書いて、暗記すること。</a:t>
            </a:r>
            <a:endParaRPr lang="en-US" altLang="ja-JP" dirty="0"/>
          </a:p>
          <a:p>
            <a:r>
              <a:rPr lang="ja-JP" altLang="en-US" dirty="0"/>
              <a:t>先生との模擬面接は少なくとも一回やってください。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5193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MBA</a:t>
            </a:r>
            <a:r>
              <a:rPr kumimoji="1" lang="ja-JP" altLang="en-US" dirty="0"/>
              <a:t>と商学研究科についてよくある質問（独断と偏見）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1600" b="1" dirty="0"/>
              <a:t>授業の内容は？</a:t>
            </a:r>
            <a:r>
              <a:rPr lang="ja-JP" altLang="en-US" sz="1600" dirty="0"/>
              <a:t>　</a:t>
            </a:r>
            <a:endParaRPr lang="en-US" altLang="ja-JP" sz="1600" dirty="0"/>
          </a:p>
          <a:p>
            <a:pPr marL="0" indent="0">
              <a:buNone/>
            </a:pPr>
            <a:r>
              <a:rPr lang="en-US" altLang="ja-JP" sz="1600" dirty="0"/>
              <a:t>MBA</a:t>
            </a:r>
            <a:r>
              <a:rPr lang="ja-JP" altLang="en-US" sz="1600" dirty="0"/>
              <a:t>：企業の事例を取り上げることが多く、実践に近い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商学研究科：論文を取り扱うことが多い。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（目的の違い：経営者育成と研究者育成）</a:t>
            </a:r>
            <a:endParaRPr lang="en-US" altLang="ja-JP" sz="1600" dirty="0"/>
          </a:p>
          <a:p>
            <a:pPr marL="0" indent="0">
              <a:buNone/>
            </a:pPr>
            <a:endParaRPr lang="en-US" altLang="ja-JP" sz="1600" dirty="0"/>
          </a:p>
          <a:p>
            <a:r>
              <a:rPr lang="ja-JP" altLang="en-US" sz="1600" b="1" dirty="0"/>
              <a:t>入りやすさと将来の進路</a:t>
            </a:r>
            <a:endParaRPr lang="en-US" altLang="ja-JP" sz="1600" b="1" dirty="0"/>
          </a:p>
          <a:p>
            <a:pPr marL="0" indent="0">
              <a:buNone/>
            </a:pPr>
            <a:r>
              <a:rPr lang="en-US" altLang="ja-JP" sz="1600" dirty="0"/>
              <a:t>MBA</a:t>
            </a:r>
            <a:r>
              <a:rPr lang="ja-JP" altLang="en-US" sz="1600" dirty="0"/>
              <a:t>：予備知識が比較的必要がない。職務経験があればプラスアルファ。卒業後は企業勤務がメイン。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商学研究科：予備知識が必要である。職務経験は関係ない。卒業後は企業勤務と博士課程への進学など進路が多岐にわたる。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（新卒であれば給料の差がほとんどない）</a:t>
            </a:r>
            <a:endParaRPr lang="en-US" altLang="ja-JP" sz="1600" dirty="0"/>
          </a:p>
          <a:p>
            <a:pPr marL="0" indent="0">
              <a:buNone/>
            </a:pPr>
            <a:endParaRPr lang="en-US" altLang="ja-JP" sz="1600" dirty="0"/>
          </a:p>
          <a:p>
            <a:r>
              <a:rPr lang="ja-JP" altLang="en-US" sz="1600" b="1" dirty="0"/>
              <a:t>学費と奨学金は？</a:t>
            </a:r>
            <a:endParaRPr lang="en-US" altLang="ja-JP" sz="1600" b="1" dirty="0"/>
          </a:p>
          <a:p>
            <a:pPr marL="0" indent="0">
              <a:buNone/>
            </a:pPr>
            <a:r>
              <a:rPr lang="en-US" altLang="ja-JP" sz="1600" dirty="0"/>
              <a:t>MBA</a:t>
            </a:r>
            <a:r>
              <a:rPr lang="ja-JP" altLang="en-US" sz="1600" dirty="0"/>
              <a:t>：学費は高め（青山２年間３５０万円）奨学金なし。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商学研究科：学費比較的安く、国立市立を問わず、奨学金がある。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61427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先生は誰？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/>
              <a:t>２０１１年３月震災後に来日　東京大学経済学研究科　経営学専攻卒業</a:t>
            </a:r>
            <a:endParaRPr lang="en-US" altLang="ja-JP" dirty="0"/>
          </a:p>
          <a:p>
            <a:pPr>
              <a:buFont typeface="Arial" charset="0"/>
              <a:buChar char="•"/>
            </a:pPr>
            <a:r>
              <a:rPr lang="ja-JP" altLang="en-US" dirty="0"/>
              <a:t>２０１３年４月　某大手ディベロッパー入社　現場勤務</a:t>
            </a:r>
            <a:endParaRPr lang="en-US" altLang="ja-JP" dirty="0"/>
          </a:p>
          <a:p>
            <a:pPr>
              <a:buFont typeface="Arial" charset="0"/>
              <a:buChar char="•"/>
            </a:pPr>
            <a:r>
              <a:rPr kumimoji="1" lang="ja-JP" altLang="en-US" dirty="0"/>
              <a:t>２０１５年４月　経営企画部　</a:t>
            </a:r>
            <a:r>
              <a:rPr kumimoji="1" lang="en-US" altLang="ja-JP" dirty="0"/>
              <a:t>CSR</a:t>
            </a:r>
            <a:r>
              <a:rPr kumimoji="1" lang="ja-JP" altLang="en-US" dirty="0"/>
              <a:t>推進グループ</a:t>
            </a:r>
            <a:endParaRPr kumimoji="1" lang="en-US" altLang="ja-JP" dirty="0"/>
          </a:p>
          <a:p>
            <a:pPr>
              <a:buFont typeface="Arial" charset="0"/>
              <a:buChar char="•"/>
            </a:pPr>
            <a:r>
              <a:rPr lang="ja-JP" altLang="en-US" dirty="0"/>
              <a:t>２０１８年９月　グループ持株会社　経営管理部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現在主に中国、アセアン事業</a:t>
            </a:r>
            <a:r>
              <a:rPr lang="ja-JP" altLang="en-US"/>
              <a:t>を担当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•</a:t>
            </a:r>
            <a:r>
              <a:rPr lang="ja-JP" altLang="en-US"/>
              <a:t> </a:t>
            </a:r>
            <a:r>
              <a:rPr lang="zh-CN" altLang="en-US" dirty="0"/>
              <a:t>２０２１年３月</a:t>
            </a:r>
            <a:r>
              <a:rPr lang="ja-JP" altLang="en-US"/>
              <a:t>　某</a:t>
            </a:r>
            <a:r>
              <a:rPr lang="en-US" altLang="ja-JP" dirty="0"/>
              <a:t>IT</a:t>
            </a:r>
            <a:r>
              <a:rPr lang="zh-CN" altLang="en-US" dirty="0"/>
              <a:t>企業</a:t>
            </a:r>
            <a:r>
              <a:rPr lang="ja-JP" altLang="en-US"/>
              <a:t>　</a:t>
            </a:r>
            <a:r>
              <a:rPr lang="zh-CN" altLang="en-US" dirty="0"/>
              <a:t>経営企画マネジャー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経営塾の経験</a:t>
            </a:r>
            <a:endParaRPr lang="en-US" altLang="ja-JP" dirty="0"/>
          </a:p>
          <a:p>
            <a:r>
              <a:rPr lang="ja-JP" altLang="en-US" dirty="0"/>
              <a:t>２０１１年３月　日本で最初の中国人向けの経営塾で先生</a:t>
            </a:r>
            <a:endParaRPr lang="en-US" altLang="ja-JP" dirty="0"/>
          </a:p>
          <a:p>
            <a:r>
              <a:rPr lang="ja-JP" altLang="en-US" dirty="0"/>
              <a:t>現在先生として８歳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298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商学研究科のいろいろ</a:t>
            </a:r>
            <a:endParaRPr kumimoji="1" lang="ja-JP" altLang="en-US" dirty="0"/>
          </a:p>
        </p:txBody>
      </p:sp>
      <p:sp>
        <p:nvSpPr>
          <p:cNvPr id="5" name="一般入試…"/>
          <p:cNvSpPr txBox="1"/>
          <p:nvPr/>
        </p:nvSpPr>
        <p:spPr>
          <a:xfrm>
            <a:off x="1031083" y="1947333"/>
            <a:ext cx="10500518" cy="46659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r>
              <a:rPr lang="ja-JP" altLang="en-US" dirty="0"/>
              <a:t>主な研究方向は</a:t>
            </a:r>
            <a:r>
              <a:rPr lang="en-US" altLang="ja-JP" dirty="0"/>
              <a:t>2</a:t>
            </a:r>
            <a:r>
              <a:rPr lang="ja-JP" altLang="en-US" dirty="0"/>
              <a:t>つ：経営学とマーケティング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経営学：経営戦略、経営組織、</a:t>
            </a:r>
            <a:r>
              <a:rPr lang="en-US" altLang="ja-JP" dirty="0"/>
              <a:t>MOT</a:t>
            </a:r>
            <a:r>
              <a:rPr lang="ja-JP" altLang="en-US" dirty="0"/>
              <a:t>、</a:t>
            </a:r>
            <a:r>
              <a:rPr lang="en-US" altLang="ja-JP" dirty="0"/>
              <a:t>CSR</a:t>
            </a:r>
            <a:r>
              <a:rPr lang="ja-JP" altLang="en-US" dirty="0"/>
              <a:t>など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マーケティング：マーケティング戦略、マーケティング・サイエンスなど</a:t>
            </a:r>
            <a:endParaRPr lang="en-US" altLang="ja-JP" dirty="0"/>
          </a:p>
          <a:p>
            <a:r>
              <a:rPr lang="ja-JP" altLang="en-US" dirty="0"/>
              <a:t>難易度：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東京大学、早稲田大学、慶應義塾大学、一橋大学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MARCH</a:t>
            </a:r>
            <a:r>
              <a:rPr lang="ja-JP" altLang="en-US" dirty="0"/>
              <a:t>、関関同立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ｰ</a:t>
            </a:r>
            <a:r>
              <a:rPr lang="en-US" altLang="ja-JP" dirty="0"/>
              <a:t>&gt;</a:t>
            </a:r>
            <a:r>
              <a:rPr lang="ja-JP" altLang="en-US" dirty="0"/>
              <a:t>　簡単に受かる学校がない。市場が拡大することによって競争が激しくなっている。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8856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受験について</a:t>
            </a:r>
          </a:p>
        </p:txBody>
      </p:sp>
      <p:sp>
        <p:nvSpPr>
          <p:cNvPr id="5" name="一般入試…"/>
          <p:cNvSpPr txBox="1"/>
          <p:nvPr/>
        </p:nvSpPr>
        <p:spPr>
          <a:xfrm>
            <a:off x="1031082" y="1354667"/>
            <a:ext cx="11456193" cy="550333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endParaRPr lang="en-US" dirty="0"/>
          </a:p>
          <a:p>
            <a:r>
              <a:rPr dirty="0"/>
              <a:t>一般入試</a:t>
            </a:r>
          </a:p>
          <a:p>
            <a:r>
              <a:rPr dirty="0"/>
              <a:t>留学生入試</a:t>
            </a:r>
          </a:p>
          <a:p>
            <a:pPr lvl="2"/>
            <a:r>
              <a:rPr dirty="0"/>
              <a:t>※一般入試の選考科目と異なる場合がある</a:t>
            </a:r>
          </a:p>
          <a:p>
            <a:pPr lvl="2"/>
            <a:r>
              <a:rPr dirty="0"/>
              <a:t>※</a:t>
            </a:r>
            <a:r>
              <a:rPr dirty="0" err="1"/>
              <a:t>大学・研究科ごとに留学生／外国人に対する定義が異なる</a:t>
            </a:r>
            <a:endParaRPr dirty="0"/>
          </a:p>
          <a:p>
            <a:r>
              <a:rPr dirty="0"/>
              <a:t>(学内)推薦入試</a:t>
            </a:r>
          </a:p>
          <a:p>
            <a:r>
              <a:rPr dirty="0"/>
              <a:t>社会人入試</a:t>
            </a:r>
          </a:p>
          <a:p>
            <a:r>
              <a:rPr dirty="0"/>
              <a:t>資格審査について</a:t>
            </a:r>
          </a:p>
        </p:txBody>
      </p:sp>
    </p:spTree>
    <p:extLst>
      <p:ext uri="{BB962C8B-B14F-4D97-AF65-F5344CB8AC3E}">
        <p14:creationId xmlns:p14="http://schemas.microsoft.com/office/powerpoint/2010/main" val="20029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入試の時期・回数</a:t>
            </a:r>
            <a:endParaRPr kumimoji="1" lang="ja-JP" altLang="en-US" dirty="0"/>
          </a:p>
        </p:txBody>
      </p:sp>
      <p:sp>
        <p:nvSpPr>
          <p:cNvPr id="5" name="一般入試…"/>
          <p:cNvSpPr txBox="1"/>
          <p:nvPr/>
        </p:nvSpPr>
        <p:spPr>
          <a:xfrm>
            <a:off x="1031083" y="1947333"/>
            <a:ext cx="10500518" cy="46659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r>
              <a:rPr lang="ja-JP" altLang="en-US" dirty="0"/>
              <a:t>年に１回：東京大学経済研究科など</a:t>
            </a:r>
          </a:p>
          <a:p>
            <a:r>
              <a:rPr lang="ja-JP" altLang="en-US" dirty="0"/>
              <a:t>年に２回：早稲田大学商学研究科など</a:t>
            </a:r>
          </a:p>
          <a:p>
            <a:endParaRPr lang="ja-JP" altLang="en-US" dirty="0"/>
          </a:p>
          <a:p>
            <a:pPr lvl="2"/>
            <a:r>
              <a:rPr lang="en-US" altLang="ja-JP" dirty="0"/>
              <a:t>I</a:t>
            </a:r>
            <a:r>
              <a:rPr lang="ja-JP" altLang="en-US" dirty="0"/>
              <a:t>期入試・前期入試・秋入試：主に</a:t>
            </a:r>
            <a:r>
              <a:rPr lang="en-US" altLang="ja-JP" dirty="0"/>
              <a:t>7</a:t>
            </a:r>
            <a:r>
              <a:rPr lang="ja-JP" altLang="en-US" dirty="0"/>
              <a:t>月</a:t>
            </a:r>
            <a:r>
              <a:rPr lang="en-US" altLang="ja-JP" dirty="0"/>
              <a:t>-10</a:t>
            </a:r>
            <a:r>
              <a:rPr lang="ja-JP" altLang="en-US" dirty="0"/>
              <a:t>月</a:t>
            </a:r>
          </a:p>
          <a:p>
            <a:pPr lvl="2"/>
            <a:r>
              <a:rPr lang="en-US" altLang="ja-JP" dirty="0"/>
              <a:t>II</a:t>
            </a:r>
            <a:r>
              <a:rPr lang="ja-JP" altLang="en-US" dirty="0"/>
              <a:t>期入試・後期入試・春入試：主に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-2</a:t>
            </a:r>
            <a:r>
              <a:rPr lang="ja-JP" altLang="en-US" dirty="0"/>
              <a:t>月</a:t>
            </a:r>
          </a:p>
          <a:p>
            <a:pPr lvl="2"/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年に３回以上：青山学院大学</a:t>
            </a:r>
            <a:r>
              <a:rPr lang="en-US" altLang="ja-JP" dirty="0"/>
              <a:t>MBA</a:t>
            </a:r>
            <a:r>
              <a:rPr lang="ja-JP" altLang="en-US" dirty="0"/>
              <a:t>など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205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入試の流れ</a:t>
            </a:r>
          </a:p>
        </p:txBody>
      </p:sp>
      <p:sp>
        <p:nvSpPr>
          <p:cNvPr id="5" name="一般入試…"/>
          <p:cNvSpPr txBox="1"/>
          <p:nvPr/>
        </p:nvSpPr>
        <p:spPr>
          <a:xfrm>
            <a:off x="1031083" y="1947333"/>
            <a:ext cx="10500518" cy="46659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r>
              <a:rPr lang="ja-JP" altLang="en-US" dirty="0"/>
              <a:t>書類準備・選考料納入</a:t>
            </a:r>
          </a:p>
          <a:p>
            <a:r>
              <a:rPr lang="ja-JP" altLang="en-US" dirty="0"/>
              <a:t>出願</a:t>
            </a:r>
          </a:p>
          <a:p>
            <a:pPr lvl="2"/>
            <a:r>
              <a:rPr lang="en-US" altLang="ja-JP" dirty="0"/>
              <a:t>※</a:t>
            </a:r>
            <a:r>
              <a:rPr lang="ja-JP" altLang="en-US" dirty="0"/>
              <a:t>簡易書留（持参不可の場合が多い）</a:t>
            </a:r>
          </a:p>
          <a:p>
            <a:pPr lvl="2"/>
            <a:r>
              <a:rPr lang="en-US" altLang="ja-JP" dirty="0"/>
              <a:t>※</a:t>
            </a:r>
            <a:r>
              <a:rPr lang="ja-JP" altLang="en-US" dirty="0"/>
              <a:t>出願の締め切りに要注意（消印有効</a:t>
            </a:r>
            <a:r>
              <a:rPr lang="en-US" altLang="ja-JP" dirty="0"/>
              <a:t>&amp;</a:t>
            </a:r>
            <a:r>
              <a:rPr lang="ja-JP" altLang="en-US" dirty="0"/>
              <a:t>締切必着）</a:t>
            </a:r>
          </a:p>
          <a:p>
            <a:r>
              <a:rPr lang="ja-JP" altLang="en-US" dirty="0"/>
              <a:t>書類選考</a:t>
            </a:r>
          </a:p>
          <a:p>
            <a:r>
              <a:rPr lang="ja-JP" altLang="en-US" dirty="0"/>
              <a:t>筆記試験</a:t>
            </a:r>
          </a:p>
          <a:p>
            <a:pPr lvl="2"/>
            <a:r>
              <a:rPr lang="en-US" altLang="ja-JP" dirty="0"/>
              <a:t>※</a:t>
            </a:r>
            <a:r>
              <a:rPr lang="ja-JP" altLang="en-US" dirty="0"/>
              <a:t>言語科目（日本語・英語）</a:t>
            </a:r>
            <a:r>
              <a:rPr lang="en-US" altLang="ja-JP" dirty="0"/>
              <a:t>&amp;</a:t>
            </a:r>
            <a:r>
              <a:rPr lang="ja-JP" altLang="en-US" dirty="0"/>
              <a:t>専門科目（用語解釈・小論文）</a:t>
            </a:r>
          </a:p>
          <a:p>
            <a:r>
              <a:rPr lang="ja-JP" altLang="en-US" dirty="0"/>
              <a:t>口述試験（面接）</a:t>
            </a:r>
          </a:p>
          <a:p>
            <a:r>
              <a:rPr lang="ja-JP" altLang="en-US" dirty="0"/>
              <a:t>最終発表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89401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入試のための準備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774825"/>
            <a:ext cx="10515600" cy="50831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ja-JP" altLang="en-US" sz="3400" dirty="0">
                <a:latin typeface="+mn-ea"/>
              </a:rPr>
              <a:t>①　出身大学からの各種証明書：</a:t>
            </a:r>
          </a:p>
          <a:p>
            <a:pPr marL="0" indent="0">
              <a:buNone/>
            </a:pPr>
            <a:r>
              <a:rPr lang="ja-JP" altLang="en-US" sz="3400" dirty="0">
                <a:latin typeface="+mn-ea"/>
              </a:rPr>
              <a:t>　　学位証明書・卒業証明書・成績証明書の原本</a:t>
            </a:r>
          </a:p>
          <a:p>
            <a:pPr marL="0" indent="0">
              <a:buNone/>
            </a:pPr>
            <a:r>
              <a:rPr lang="ja-JP" altLang="en-US" sz="3400" dirty="0">
                <a:latin typeface="+mn-ea"/>
              </a:rPr>
              <a:t>　　提出するまで</a:t>
            </a:r>
            <a:r>
              <a:rPr lang="en-US" altLang="ja-JP" sz="3400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3400" dirty="0">
                <a:solidFill>
                  <a:srgbClr val="FF0000"/>
                </a:solidFill>
                <a:latin typeface="+mn-ea"/>
              </a:rPr>
              <a:t>ヶ月以内</a:t>
            </a:r>
            <a:r>
              <a:rPr lang="ja-JP" altLang="en-US" sz="3400" dirty="0">
                <a:latin typeface="+mn-ea"/>
              </a:rPr>
              <a:t>に発行されたもの</a:t>
            </a:r>
          </a:p>
          <a:p>
            <a:pPr marL="0" indent="0">
              <a:buNone/>
            </a:pPr>
            <a:r>
              <a:rPr lang="ja-JP" altLang="en-US" sz="3400" dirty="0">
                <a:latin typeface="+mn-ea"/>
              </a:rPr>
              <a:t>　　</a:t>
            </a:r>
            <a:r>
              <a:rPr lang="ja-JP" altLang="en-US" sz="3400" dirty="0">
                <a:solidFill>
                  <a:srgbClr val="FF0000"/>
                </a:solidFill>
                <a:latin typeface="+mn-ea"/>
              </a:rPr>
              <a:t>英語か日本語</a:t>
            </a:r>
            <a:r>
              <a:rPr lang="ja-JP" altLang="en-US" sz="3400" dirty="0">
                <a:latin typeface="+mn-ea"/>
              </a:rPr>
              <a:t>で記載されたもの</a:t>
            </a:r>
          </a:p>
          <a:p>
            <a:pPr marL="0" indent="0">
              <a:buNone/>
            </a:pPr>
            <a:r>
              <a:rPr lang="ja-JP" altLang="en-US" sz="3400" dirty="0">
                <a:latin typeface="+mn-ea"/>
              </a:rPr>
              <a:t>　　出身校による捺印</a:t>
            </a:r>
            <a:endParaRPr lang="en-US" altLang="ja-JP" sz="3400" dirty="0">
              <a:latin typeface="+mn-ea"/>
            </a:endParaRPr>
          </a:p>
          <a:p>
            <a:pPr marL="0" indent="0">
              <a:buNone/>
            </a:pPr>
            <a:endParaRPr lang="en-US" altLang="ja-JP" sz="2100" dirty="0">
              <a:latin typeface="+mn-ea"/>
            </a:endParaRPr>
          </a:p>
          <a:p>
            <a:pPr marL="0" indent="0">
              <a:buNone/>
            </a:pPr>
            <a:r>
              <a:rPr lang="en-US" altLang="ja-JP" sz="2600" dirty="0">
                <a:latin typeface="+mn-ea"/>
              </a:rPr>
              <a:t>※</a:t>
            </a:r>
            <a:r>
              <a:rPr lang="ja-JP" altLang="en-US" sz="2600" dirty="0">
                <a:latin typeface="+mn-ea"/>
              </a:rPr>
              <a:t>公的英語訳の入手方法</a:t>
            </a:r>
            <a:endParaRPr lang="en-US" altLang="ja-JP" sz="2600" dirty="0">
              <a:latin typeface="+mn-ea"/>
            </a:endParaRPr>
          </a:p>
          <a:p>
            <a:pPr marL="0" indent="0">
              <a:buNone/>
            </a:pPr>
            <a:r>
              <a:rPr lang="en-US" altLang="ja-JP" sz="2600" dirty="0">
                <a:latin typeface="+mn-ea"/>
              </a:rPr>
              <a:t>1)</a:t>
            </a:r>
            <a:r>
              <a:rPr lang="ja-JP" altLang="en-US" sz="2600" dirty="0">
                <a:latin typeface="+mn-ea"/>
              </a:rPr>
              <a:t>所属大学</a:t>
            </a:r>
          </a:p>
          <a:p>
            <a:pPr marL="0" indent="0">
              <a:buNone/>
            </a:pPr>
            <a:r>
              <a:rPr lang="en-US" altLang="ja-JP" sz="2600" dirty="0">
                <a:latin typeface="+mn-ea"/>
              </a:rPr>
              <a:t>2)</a:t>
            </a:r>
            <a:r>
              <a:rPr lang="ja-JP" altLang="en-US" sz="2600" dirty="0">
                <a:latin typeface="+mn-ea"/>
              </a:rPr>
              <a:t>中国教育部学位与研究生教育発展中心（</a:t>
            </a:r>
            <a:r>
              <a:rPr lang="en-US" altLang="ja-JP" sz="2600" dirty="0">
                <a:latin typeface="+mn-ea"/>
              </a:rPr>
              <a:t>CDGDC</a:t>
            </a:r>
            <a:r>
              <a:rPr lang="ja-JP" altLang="en-US" sz="2600" dirty="0">
                <a:latin typeface="+mn-ea"/>
              </a:rPr>
              <a:t>）</a:t>
            </a:r>
          </a:p>
          <a:p>
            <a:pPr marL="0" indent="0">
              <a:buNone/>
            </a:pPr>
            <a:r>
              <a:rPr lang="en-US" altLang="ja-JP" sz="2600" dirty="0">
                <a:latin typeface="+mn-ea"/>
              </a:rPr>
              <a:t>3)</a:t>
            </a:r>
            <a:r>
              <a:rPr lang="ja-JP" altLang="en-US" sz="2600" dirty="0">
                <a:latin typeface="+mn-ea"/>
              </a:rPr>
              <a:t>公証役場</a:t>
            </a:r>
          </a:p>
          <a:p>
            <a:pPr marL="0" indent="0">
              <a:buNone/>
            </a:pPr>
            <a:r>
              <a:rPr lang="en-US" altLang="ja-JP" sz="2600" dirty="0">
                <a:latin typeface="+mn-ea"/>
              </a:rPr>
              <a:t>4)</a:t>
            </a:r>
            <a:r>
              <a:rPr lang="ja-JP" altLang="en-US" sz="2600" dirty="0">
                <a:latin typeface="+mn-ea"/>
              </a:rPr>
              <a:t>中国学歴・学籍認証センター・日本代理機構：</a:t>
            </a:r>
            <a:r>
              <a:rPr lang="en-US" altLang="ja-JP" sz="2600" u="sng" dirty="0">
                <a:latin typeface="+mn-ea"/>
                <a:hlinkClick r:id="rId2"/>
              </a:rPr>
              <a:t>http://www.chsi.jp</a:t>
            </a:r>
            <a:endParaRPr lang="ja-JP" altLang="en-US" sz="2600" dirty="0">
              <a:latin typeface="+mn-ea"/>
            </a:endParaRPr>
          </a:p>
          <a:p>
            <a:pPr marL="0" indent="0">
              <a:buNone/>
            </a:pPr>
            <a:r>
              <a:rPr lang="ja-JP" altLang="en-US" sz="2600" dirty="0">
                <a:latin typeface="+mn-ea"/>
              </a:rPr>
              <a:t>　株式会社メリットファイブ</a:t>
            </a:r>
          </a:p>
          <a:p>
            <a:pPr marL="0" indent="0">
              <a:buNone/>
            </a:pPr>
            <a:r>
              <a:rPr lang="ja-JP" altLang="en-US" sz="2600" dirty="0">
                <a:latin typeface="+mn-ea"/>
              </a:rPr>
              <a:t>　〒</a:t>
            </a:r>
            <a:r>
              <a:rPr lang="en-US" altLang="ja-JP" sz="2600" dirty="0">
                <a:latin typeface="+mn-ea"/>
              </a:rPr>
              <a:t>104-0061</a:t>
            </a:r>
            <a:r>
              <a:rPr lang="ja-JP" altLang="en-US" sz="2600" dirty="0">
                <a:latin typeface="+mn-ea"/>
              </a:rPr>
              <a:t>　東京都中央区銀座</a:t>
            </a:r>
            <a:r>
              <a:rPr lang="en-US" altLang="ja-JP" sz="2600" dirty="0">
                <a:latin typeface="+mn-ea"/>
              </a:rPr>
              <a:t>8-16-13</a:t>
            </a:r>
            <a:r>
              <a:rPr lang="ja-JP" altLang="en-US" sz="2600" dirty="0">
                <a:latin typeface="+mn-ea"/>
              </a:rPr>
              <a:t>中銀城山ビル</a:t>
            </a:r>
            <a:r>
              <a:rPr lang="en-US" altLang="ja-JP" sz="2600" dirty="0">
                <a:latin typeface="+mn-ea"/>
              </a:rPr>
              <a:t>11F</a:t>
            </a:r>
          </a:p>
          <a:p>
            <a:pPr marL="0" indent="0">
              <a:buNone/>
            </a:pPr>
            <a:r>
              <a:rPr lang="ja-JP" altLang="en-US" sz="2600" dirty="0">
                <a:latin typeface="+mn-ea"/>
              </a:rPr>
              <a:t>　</a:t>
            </a:r>
            <a:r>
              <a:rPr lang="en-US" altLang="ja-JP" sz="2600" dirty="0">
                <a:latin typeface="+mn-ea"/>
              </a:rPr>
              <a:t>TEL</a:t>
            </a:r>
            <a:r>
              <a:rPr lang="ja-JP" altLang="en-US" sz="2600" dirty="0">
                <a:latin typeface="+mn-ea"/>
              </a:rPr>
              <a:t>：</a:t>
            </a:r>
            <a:r>
              <a:rPr lang="en-US" altLang="ja-JP" sz="2600" dirty="0">
                <a:latin typeface="+mn-ea"/>
              </a:rPr>
              <a:t>03-6909-2231</a:t>
            </a:r>
            <a:r>
              <a:rPr lang="ja-JP" altLang="en-US" sz="2600" dirty="0">
                <a:latin typeface="+mn-ea"/>
              </a:rPr>
              <a:t>（行く前に必ず電話しよう）</a:t>
            </a:r>
            <a:endParaRPr lang="en-US" altLang="ja-JP" sz="2600" dirty="0">
              <a:latin typeface="+mn-ea"/>
            </a:endParaRPr>
          </a:p>
          <a:p>
            <a:pPr marL="0" indent="0">
              <a:buNone/>
            </a:pPr>
            <a:endParaRPr lang="ja-JP" altLang="en-US" sz="2600" dirty="0">
              <a:latin typeface="+mn-ea"/>
            </a:endParaRPr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18649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入試のための準備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　語学力に関する証明書</a:t>
            </a:r>
          </a:p>
          <a:p>
            <a:pPr marL="0" indent="0">
              <a:buNone/>
            </a:pPr>
            <a:r>
              <a:rPr lang="ja-JP" altLang="en-US" dirty="0"/>
              <a:t>　　指定用紙による日本語能力証明書（日本語教員が記入する）</a:t>
            </a:r>
          </a:p>
          <a:p>
            <a:pPr marL="0" indent="0">
              <a:buNone/>
            </a:pPr>
            <a:r>
              <a:rPr lang="ja-JP" altLang="en-US" dirty="0"/>
              <a:t>　　日本語能力試験合格証明書・成績証明書（</a:t>
            </a:r>
            <a:r>
              <a:rPr lang="en-US" altLang="ja-JP" dirty="0"/>
              <a:t>7</a:t>
            </a:r>
            <a:r>
              <a:rPr lang="ja-JP" altLang="en-US" dirty="0"/>
              <a:t>・</a:t>
            </a:r>
            <a:r>
              <a:rPr lang="en-US" altLang="ja-JP" dirty="0"/>
              <a:t>12</a:t>
            </a:r>
            <a:r>
              <a:rPr lang="ja-JP" altLang="en-US" dirty="0"/>
              <a:t>月）</a:t>
            </a:r>
          </a:p>
          <a:p>
            <a:pPr marL="0" indent="0">
              <a:buNone/>
            </a:pPr>
            <a:r>
              <a:rPr lang="ja-JP" altLang="en-US" dirty="0"/>
              <a:t>　　日本留学試験（</a:t>
            </a:r>
            <a:r>
              <a:rPr lang="en-US" altLang="ja-JP" dirty="0"/>
              <a:t>EJU</a:t>
            </a:r>
            <a:r>
              <a:rPr lang="ja-JP" altLang="en-US" dirty="0"/>
              <a:t>）日本語科目の成績証明書（</a:t>
            </a:r>
            <a:r>
              <a:rPr lang="en-US" altLang="ja-JP" dirty="0"/>
              <a:t>6</a:t>
            </a:r>
            <a:r>
              <a:rPr lang="ja-JP" altLang="en-US" dirty="0"/>
              <a:t>・</a:t>
            </a:r>
            <a:r>
              <a:rPr lang="en-US" altLang="ja-JP" dirty="0"/>
              <a:t>11</a:t>
            </a:r>
            <a:r>
              <a:rPr lang="ja-JP" altLang="en-US" dirty="0"/>
              <a:t>月）</a:t>
            </a:r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TOEIC</a:t>
            </a:r>
            <a:r>
              <a:rPr lang="ja-JP" altLang="en-US" dirty="0"/>
              <a:t>・</a:t>
            </a:r>
            <a:r>
              <a:rPr lang="en-US" altLang="ja-JP" dirty="0"/>
              <a:t>TOEFL</a:t>
            </a:r>
            <a:r>
              <a:rPr lang="ja-JP" altLang="en-US" dirty="0"/>
              <a:t>・</a:t>
            </a:r>
            <a:r>
              <a:rPr lang="en-US" altLang="ja-JP" dirty="0"/>
              <a:t>IELTS</a:t>
            </a:r>
            <a:r>
              <a:rPr lang="ja-JP" altLang="en-US" dirty="0"/>
              <a:t>の成績証明書</a:t>
            </a:r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※N1</a:t>
            </a:r>
            <a:r>
              <a:rPr lang="ja-JP" altLang="en-US" dirty="0"/>
              <a:t>証明書の発行方法：</a:t>
            </a:r>
            <a:r>
              <a:rPr lang="en-US" altLang="ja-JP" dirty="0" err="1"/>
              <a:t>www:jlpt.jp</a:t>
            </a:r>
            <a:r>
              <a:rPr lang="en-US" altLang="ja-JP" dirty="0"/>
              <a:t>/certificate/</a:t>
            </a:r>
            <a:r>
              <a:rPr lang="en-US" altLang="ja-JP" dirty="0" err="1"/>
              <a:t>index.htm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04393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入試のための準備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　推薦状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ja-JP" altLang="en-US" sz="2800" dirty="0"/>
              <a:t>　　執筆は出身大学の先生にお願いする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ja-JP" altLang="en-US" sz="2800" dirty="0"/>
              <a:t>　　あらかじめ草稿を書いて先生に渡す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ja-JP" altLang="en-US" sz="2800" dirty="0"/>
              <a:t>　　封する場合はなるべく出身大学の公式封筒を使おう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ja-JP" altLang="en-US" sz="2800" dirty="0"/>
              <a:t>　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165654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1553</Words>
  <Application>Microsoft Macintosh PowerPoint</Application>
  <PresentationFormat>宽屏</PresentationFormat>
  <Paragraphs>184</Paragraphs>
  <Slides>19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DengXian</vt:lpstr>
      <vt:lpstr>Yu Gothic</vt:lpstr>
      <vt:lpstr>Yu Gothic Light</vt:lpstr>
      <vt:lpstr>ヒラギノ明朝 Pro W3</vt:lpstr>
      <vt:lpstr>ヒラギノ明朝 Pro W6</vt:lpstr>
      <vt:lpstr>Arial</vt:lpstr>
      <vt:lpstr>Wingdings</vt:lpstr>
      <vt:lpstr>ホワイト</vt:lpstr>
      <vt:lpstr>育英学堂へようこそ</vt:lpstr>
      <vt:lpstr>先生は誰？</vt:lpstr>
      <vt:lpstr>商学研究科のいろいろ</vt:lpstr>
      <vt:lpstr>受験について</vt:lpstr>
      <vt:lpstr>入試の時期・回数</vt:lpstr>
      <vt:lpstr>入試の流れ</vt:lpstr>
      <vt:lpstr>入試のための準備</vt:lpstr>
      <vt:lpstr>入試のための準備</vt:lpstr>
      <vt:lpstr>入試のための準備</vt:lpstr>
      <vt:lpstr>教授への連絡</vt:lpstr>
      <vt:lpstr>筆記試験についてー参考図書</vt:lpstr>
      <vt:lpstr>筆記試験についてー参考図書</vt:lpstr>
      <vt:lpstr>研究計画書作成について</vt:lpstr>
      <vt:lpstr>研究計画書作成について</vt:lpstr>
      <vt:lpstr>研究計画書作成について</vt:lpstr>
      <vt:lpstr>その他のリソース</vt:lpstr>
      <vt:lpstr>研究計画書作成について</vt:lpstr>
      <vt:lpstr>面接について</vt:lpstr>
      <vt:lpstr>MBAと商学研究科についてよくある質問（独断と偏見）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MBAコース紹介</dc:title>
  <dc:creator>Microsoft Office User</dc:creator>
  <cp:lastModifiedBy>edwardkrahe@gmail.com</cp:lastModifiedBy>
  <cp:revision>57</cp:revision>
  <dcterms:created xsi:type="dcterms:W3CDTF">2019-03-09T01:52:00Z</dcterms:created>
  <dcterms:modified xsi:type="dcterms:W3CDTF">2021-04-14T13:46:28Z</dcterms:modified>
</cp:coreProperties>
</file>